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0C5F3-65AB-F94B-A942-04982AF59F5E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4CC77-8F22-3441-A242-60773095E2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Brief intro/bio</a:t>
            </a:r>
            <a:r>
              <a:rPr lang="en-US" baseline="0" dirty="0"/>
              <a:t> – who am 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4CC77-8F22-3441-A242-60773095E2A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Ask</a:t>
            </a:r>
            <a:r>
              <a:rPr lang="en-US" baseline="0" dirty="0"/>
              <a:t> to write down/send to </a:t>
            </a:r>
            <a:r>
              <a:rPr lang="en-US" baseline="0" dirty="0" err="1"/>
              <a:t>Jenn</a:t>
            </a:r>
            <a:r>
              <a:rPr lang="en-US" baseline="0" dirty="0"/>
              <a:t>: Why should the media want to pay attention to my library?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4CC77-8F22-3441-A242-60773095E2A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“What</a:t>
            </a:r>
            <a:r>
              <a:rPr lang="en-US" baseline="0" dirty="0"/>
              <a:t> do you do?” story</a:t>
            </a:r>
          </a:p>
          <a:p>
            <a:endParaRPr lang="en-US" baseline="0" dirty="0"/>
          </a:p>
          <a:p>
            <a:r>
              <a:rPr lang="en-US" baseline="0" dirty="0"/>
              <a:t>Research shows that credibility and reputation are as important (sometimes more so) than product, service and support – think about your own experiences and when you’ve “cut some slack” on a poor product or service misstep because your overall experience with that business is top-notch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4CC77-8F22-3441-A242-60773095E2A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forget creative programs, alliances – the unusual or heartwarming (or</a:t>
            </a:r>
            <a:r>
              <a:rPr lang="en-US" baseline="0" dirty="0"/>
              <a:t> tragedy) will get coverage</a:t>
            </a:r>
            <a:br>
              <a:rPr lang="en-US" baseline="0" dirty="0"/>
            </a:br>
            <a:br>
              <a:rPr lang="en-US" baseline="0" dirty="0"/>
            </a:br>
            <a:r>
              <a:rPr lang="en-US" baseline="0" dirty="0"/>
              <a:t>So instead of the usual Summer Reading Program announcement…inquire if the mayor (or a local author or other celebrity) would shave his/her head if kids read 20,000 books over the summer…then keep media/influencers posted with a press event at the end</a:t>
            </a:r>
          </a:p>
          <a:p>
            <a:endParaRPr lang="en-US" baseline="0" dirty="0"/>
          </a:p>
          <a:p>
            <a:r>
              <a:rPr lang="en-US" baseline="0" dirty="0"/>
              <a:t>Consider a Blogger Summit to hear what the community needs and/or what they aren’t aware of</a:t>
            </a:r>
          </a:p>
          <a:p>
            <a:endParaRPr lang="en-US" baseline="0" dirty="0"/>
          </a:p>
          <a:p>
            <a:r>
              <a:rPr lang="en-US" baseline="0" dirty="0"/>
              <a:t>What about Bookless Library-to-Go at key locations to showcase online options and classes?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4CC77-8F22-3441-A242-60773095E2A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Keep your materials TIGHT, copy-wise – no more than a page or so apiece (social</a:t>
            </a:r>
            <a:r>
              <a:rPr lang="en-US" baseline="0" dirty="0"/>
              <a:t> media, even shorter)</a:t>
            </a:r>
          </a:p>
          <a:p>
            <a:r>
              <a:rPr lang="en-US" baseline="0" dirty="0"/>
              <a:t>If you do social media: WHY? What do you want to achieve? Are certain platforms worth the effort? Can you be responsive?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</a:t>
            </a:r>
            <a:r>
              <a:rPr lang="en-US" baseline="0" dirty="0"/>
              <a:t> are a r</a:t>
            </a:r>
            <a:r>
              <a:rPr lang="en-US" dirty="0"/>
              <a:t>elationship builder – communication is two-way street, give and take – you are not just producing material for broadcast. It’s a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4CC77-8F22-3441-A242-60773095E2A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beginning, I asked you to write down why the media would want to pay attention to your library. Use that as a starting point. Is it</a:t>
            </a:r>
            <a:r>
              <a:rPr lang="en-US" baseline="0" dirty="0"/>
              <a:t> realistic? Is it the real reason – or are there a host of reasons that change for each audience? What would leadership say vs. your customers? How do you answer the REAL call? This is where you begin.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4CC77-8F22-3441-A242-60773095E2A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872F79-D03D-3343-BFC6-AB6A08AF74AD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858490D-C154-C94D-B4F3-7D35051A2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LC </a:t>
            </a:r>
            <a:r>
              <a:rPr lang="en-US" dirty="0" err="1"/>
              <a:t>vs</a:t>
            </a:r>
            <a:r>
              <a:rPr lang="en-US" dirty="0"/>
              <a:t> DDS: PR 101 for Libraries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Stacey Wacknov</a:t>
            </a:r>
          </a:p>
          <a:p>
            <a:r>
              <a:rPr lang="en-US" dirty="0"/>
              <a:t>Sway Communications, LLC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5A92E-DF8E-4B73-B6A7-2176F38C461E}"/>
              </a:ext>
            </a:extLst>
          </p:cNvPr>
          <p:cNvSpPr txBox="1"/>
          <p:nvPr/>
        </p:nvSpPr>
        <p:spPr>
          <a:xfrm>
            <a:off x="304800" y="6179799"/>
            <a:ext cx="3510116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With Jennifer Burke of IntelliCraft Research LLC – host of Marketing Tool Talk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4508313" cy="4144963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LC</a:t>
            </a:r>
          </a:p>
          <a:p>
            <a:pPr lvl="1"/>
            <a:r>
              <a:rPr lang="en-US" sz="2800" dirty="0"/>
              <a:t>Lacking Concern</a:t>
            </a:r>
          </a:p>
          <a:p>
            <a:pPr lvl="2"/>
            <a:r>
              <a:rPr lang="en-US" sz="2162" dirty="0"/>
              <a:t>“Everyone loves libraries – we don’t need PR.”</a:t>
            </a:r>
          </a:p>
          <a:p>
            <a:pPr lvl="2"/>
            <a:r>
              <a:rPr lang="en-US" sz="2162" dirty="0"/>
              <a:t>“Everyone SHOULD love libraries – we are an essential part of the community.”</a:t>
            </a:r>
            <a:endParaRPr lang="en-US" sz="2800" dirty="0"/>
          </a:p>
          <a:p>
            <a:pPr lvl="1">
              <a:buNone/>
            </a:pPr>
            <a:endParaRPr lang="en-US" sz="2800" dirty="0"/>
          </a:p>
          <a:p>
            <a:r>
              <a:rPr lang="en-US" sz="3600" dirty="0"/>
              <a:t>DDS</a:t>
            </a:r>
          </a:p>
          <a:p>
            <a:pPr lvl="1"/>
            <a:r>
              <a:rPr lang="en-US" sz="2800" dirty="0"/>
              <a:t>Doing it Differently for SUCCESS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3556" y="2062163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PR Do For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7066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Hint: It’s more than press releases – </a:t>
            </a:r>
            <a:r>
              <a:rPr lang="en-US" b="1" dirty="0"/>
              <a:t>PR is foundational and holistic</a:t>
            </a:r>
          </a:p>
          <a:p>
            <a:r>
              <a:rPr lang="en-US" dirty="0"/>
              <a:t>Reputation building/maintenance</a:t>
            </a:r>
          </a:p>
          <a:p>
            <a:r>
              <a:rPr lang="en-US" dirty="0"/>
              <a:t>Thought leadership</a:t>
            </a:r>
          </a:p>
          <a:p>
            <a:r>
              <a:rPr lang="en-US" dirty="0"/>
              <a:t>Drive traffic</a:t>
            </a:r>
          </a:p>
          <a:p>
            <a:r>
              <a:rPr lang="en-US" dirty="0"/>
              <a:t>Grow audience size/appeal</a:t>
            </a:r>
          </a:p>
          <a:p>
            <a:r>
              <a:rPr lang="en-US" dirty="0"/>
              <a:t>Provide rationale and passion to increase grants/donations</a:t>
            </a:r>
          </a:p>
          <a:p>
            <a:r>
              <a:rPr lang="en-US" dirty="0"/>
              <a:t>Employee loyalty and “living the mission”</a:t>
            </a:r>
          </a:p>
          <a:p>
            <a:r>
              <a:rPr lang="en-US" b="1" i="1" dirty="0"/>
              <a:t>Every employee and customer </a:t>
            </a:r>
            <a:r>
              <a:rPr lang="en-US" b="1" i="1" dirty="0" err="1"/>
              <a:t>touchpoint</a:t>
            </a:r>
            <a:r>
              <a:rPr lang="en-US" b="1" i="1" dirty="0"/>
              <a:t> should be part of your PR/marketing plan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56841"/>
            <a:ext cx="7556313" cy="1116106"/>
          </a:xfrm>
        </p:spPr>
        <p:txBody>
          <a:bodyPr/>
          <a:lstStyle/>
          <a:p>
            <a:r>
              <a:rPr lang="en-US" dirty="0"/>
              <a:t>Do Your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013094"/>
            <a:ext cx="5309731" cy="4994122"/>
          </a:xfrm>
        </p:spPr>
        <p:txBody>
          <a:bodyPr>
            <a:normAutofit fontScale="62500" lnSpcReduction="20000"/>
          </a:bodyPr>
          <a:lstStyle/>
          <a:p>
            <a:r>
              <a:rPr lang="en-US" sz="2560" dirty="0"/>
              <a:t>What we do best: </a:t>
            </a:r>
            <a:r>
              <a:rPr lang="en-US" sz="2560" b="1" dirty="0"/>
              <a:t>RESEARCH</a:t>
            </a:r>
          </a:p>
          <a:p>
            <a:r>
              <a:rPr lang="en-US" sz="2560" b="1" dirty="0"/>
              <a:t>Goal-setting must be SMART</a:t>
            </a:r>
            <a:r>
              <a:rPr lang="en-US" sz="2560" dirty="0"/>
              <a:t>: Specific, Measurable, Actionable, Realistic, Time-bound</a:t>
            </a:r>
          </a:p>
          <a:p>
            <a:pPr lvl="1"/>
            <a:r>
              <a:rPr lang="en-US" sz="2240" dirty="0"/>
              <a:t>Overarching and for specific programs</a:t>
            </a:r>
          </a:p>
          <a:p>
            <a:r>
              <a:rPr lang="en-US" sz="2560" b="1" dirty="0"/>
              <a:t>SWOT: Strengths, Weaknesses, Opportunities, Threats</a:t>
            </a:r>
          </a:p>
          <a:p>
            <a:pPr lvl="1"/>
            <a:r>
              <a:rPr lang="en-US" sz="2240" dirty="0"/>
              <a:t>Do you need crisis and scenario planning?</a:t>
            </a:r>
          </a:p>
          <a:p>
            <a:pPr lvl="1"/>
            <a:r>
              <a:rPr lang="en-US" sz="2240" dirty="0"/>
              <a:t>Know your allies and detractors</a:t>
            </a:r>
          </a:p>
          <a:p>
            <a:pPr lvl="1"/>
            <a:r>
              <a:rPr lang="en-US" sz="2240" dirty="0"/>
              <a:t>Involve your staff</a:t>
            </a:r>
          </a:p>
          <a:p>
            <a:r>
              <a:rPr lang="en-US" sz="2560" b="1" dirty="0"/>
              <a:t>Goals/objectives vs. strategies vs. tactics</a:t>
            </a:r>
          </a:p>
          <a:p>
            <a:r>
              <a:rPr lang="en-US" sz="2560" b="1" dirty="0"/>
              <a:t>Define your </a:t>
            </a:r>
            <a:r>
              <a:rPr lang="en-US" sz="2560" b="1" dirty="0" err="1"/>
              <a:t>audience(s</a:t>
            </a:r>
            <a:r>
              <a:rPr lang="en-US" sz="2560" b="1" dirty="0"/>
              <a:t>)</a:t>
            </a:r>
          </a:p>
          <a:p>
            <a:pPr lvl="1"/>
            <a:r>
              <a:rPr lang="en-US" sz="2240" dirty="0"/>
              <a:t>“Everyone” is not an answer – be specific</a:t>
            </a:r>
          </a:p>
          <a:p>
            <a:r>
              <a:rPr lang="en-US" sz="2560" b="1" dirty="0"/>
              <a:t>Select your spokespeople</a:t>
            </a:r>
          </a:p>
          <a:p>
            <a:r>
              <a:rPr lang="en-US" sz="2560" b="1" dirty="0"/>
              <a:t>Core messages </a:t>
            </a:r>
            <a:r>
              <a:rPr lang="en-US" sz="2560" b="1" dirty="0" err="1">
                <a:sym typeface="Wingdings"/>
              </a:rPr>
              <a:t></a:t>
            </a:r>
            <a:r>
              <a:rPr lang="en-US" sz="2560" b="1" dirty="0">
                <a:sym typeface="Wingdings"/>
              </a:rPr>
              <a:t> Supporting messages </a:t>
            </a:r>
            <a:r>
              <a:rPr lang="en-US" sz="2560" b="1" dirty="0" err="1">
                <a:sym typeface="Wingdings"/>
              </a:rPr>
              <a:t></a:t>
            </a:r>
            <a:r>
              <a:rPr lang="en-US" sz="2560" b="1" dirty="0">
                <a:sym typeface="Wingdings"/>
              </a:rPr>
              <a:t> Proof points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1145" y="6007216"/>
            <a:ext cx="8448299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short: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your PR 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and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reduce reactivity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6944" y="2704133"/>
            <a:ext cx="34925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Your Toolkit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5396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Press materials</a:t>
            </a:r>
          </a:p>
          <a:p>
            <a:pPr lvl="1"/>
            <a:r>
              <a:rPr lang="en-US" dirty="0"/>
              <a:t>Fact </a:t>
            </a:r>
            <a:r>
              <a:rPr lang="en-US" dirty="0" err="1"/>
              <a:t>sheet(s</a:t>
            </a:r>
            <a:r>
              <a:rPr lang="en-US" dirty="0"/>
              <a:t>) – statistics, history, “Did You Know?”, myths vs. facts</a:t>
            </a:r>
          </a:p>
          <a:p>
            <a:pPr lvl="1"/>
            <a:r>
              <a:rPr lang="en-US" dirty="0"/>
              <a:t>Leadership/speaker bios</a:t>
            </a:r>
          </a:p>
          <a:p>
            <a:pPr lvl="1"/>
            <a:r>
              <a:rPr lang="en-US" dirty="0"/>
              <a:t>Media alerts/pitch emails (subject lines are key)</a:t>
            </a:r>
          </a:p>
          <a:p>
            <a:pPr lvl="2"/>
            <a:r>
              <a:rPr lang="en-US" dirty="0"/>
              <a:t>Tailor your pitches/messages for each reporter/influencer – know their interests and what will resonate – one size does NOT fit all</a:t>
            </a:r>
          </a:p>
          <a:p>
            <a:pPr lvl="1"/>
            <a:r>
              <a:rPr lang="en-US" dirty="0"/>
              <a:t>Social media posts</a:t>
            </a:r>
          </a:p>
          <a:p>
            <a:pPr lvl="1"/>
            <a:r>
              <a:rPr lang="en-US" dirty="0"/>
              <a:t>Press releases…sparingly!</a:t>
            </a:r>
          </a:p>
          <a:p>
            <a:pPr lvl="1"/>
            <a:r>
              <a:rPr lang="en-US" i="1" dirty="0"/>
              <a:t>Make sure you understand internal approval processes/timing</a:t>
            </a:r>
          </a:p>
          <a:p>
            <a:pPr lvl="1">
              <a:buNone/>
            </a:pPr>
            <a:endParaRPr lang="en-US" dirty="0"/>
          </a:p>
          <a:p>
            <a:r>
              <a:rPr lang="en-US" b="1" dirty="0"/>
              <a:t>Media/influencers – Relationships are EVERYTHING</a:t>
            </a:r>
          </a:p>
          <a:p>
            <a:pPr lvl="1"/>
            <a:r>
              <a:rPr lang="en-US" dirty="0"/>
              <a:t>Who is on the beat in your community? (print/online; TV/radio -- traditional and social media/bloggers)</a:t>
            </a:r>
          </a:p>
          <a:p>
            <a:pPr lvl="1"/>
            <a:r>
              <a:rPr lang="en-US" dirty="0"/>
              <a:t>Influencers are everywhere – government, community leaders, supporters, teachers, parents…</a:t>
            </a:r>
          </a:p>
          <a:p>
            <a:pPr lvl="1"/>
            <a:r>
              <a:rPr lang="en-US" dirty="0"/>
              <a:t>Industry trades (library and who you serve)</a:t>
            </a:r>
          </a:p>
          <a:p>
            <a:pPr lvl="1"/>
            <a:r>
              <a:rPr lang="en-US" dirty="0"/>
              <a:t>Friendly neighbors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I’m ready! Now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507765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Be realistic about what you want to achieve </a:t>
            </a:r>
            <a:r>
              <a:rPr lang="en-US" dirty="0"/>
              <a:t>– your story is one of hundreds</a:t>
            </a:r>
          </a:p>
          <a:p>
            <a:r>
              <a:rPr lang="en-US" b="1" dirty="0"/>
              <a:t>Never go to traditional media without real news </a:t>
            </a:r>
            <a:r>
              <a:rPr lang="en-US" dirty="0"/>
              <a:t>– you need a unique angle/why this is important to your </a:t>
            </a:r>
            <a:r>
              <a:rPr lang="en-US" dirty="0" err="1"/>
              <a:t>audience(s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Watch the news and figure out interesting/unusual entrees</a:t>
            </a:r>
          </a:p>
          <a:p>
            <a:pPr lvl="1"/>
            <a:r>
              <a:rPr lang="en-US" dirty="0"/>
              <a:t>Be journalists’ allies, not annoyances</a:t>
            </a:r>
          </a:p>
          <a:p>
            <a:pPr lvl="1"/>
            <a:r>
              <a:rPr lang="en-US" dirty="0"/>
              <a:t>Your goal: Be a reliable, go-to resource -- not a salesperson</a:t>
            </a:r>
          </a:p>
          <a:p>
            <a:r>
              <a:rPr lang="en-US" b="1" dirty="0"/>
              <a:t>Track your results</a:t>
            </a:r>
          </a:p>
          <a:p>
            <a:pPr lvl="1"/>
            <a:r>
              <a:rPr lang="en-US" dirty="0"/>
              <a:t>Measurement is critical for leadership</a:t>
            </a:r>
          </a:p>
          <a:p>
            <a:pPr lvl="1"/>
            <a:r>
              <a:rPr lang="en-US" dirty="0"/>
              <a:t>Key </a:t>
            </a:r>
            <a:r>
              <a:rPr lang="en-US" dirty="0" err="1"/>
              <a:t>learnings</a:t>
            </a:r>
            <a:r>
              <a:rPr lang="en-US" dirty="0"/>
              <a:t> after every outreach – worth the time</a:t>
            </a:r>
          </a:p>
          <a:p>
            <a:r>
              <a:rPr lang="en-US" b="1" dirty="0"/>
              <a:t>Stay positive but curious</a:t>
            </a:r>
          </a:p>
          <a:p>
            <a:pPr lvl="1"/>
            <a:r>
              <a:rPr lang="en-US" dirty="0"/>
              <a:t>Listen to what your audience needs</a:t>
            </a:r>
          </a:p>
          <a:p>
            <a:pPr lvl="1"/>
            <a:r>
              <a:rPr lang="en-US" dirty="0"/>
              <a:t>Ask media/influencers how you can best serve them</a:t>
            </a:r>
          </a:p>
          <a:p>
            <a:pPr lvl="1"/>
            <a:r>
              <a:rPr lang="en-US" dirty="0"/>
              <a:t>Be flexible and adjust accordingly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DDS?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14496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If you’re here, you’re already on your way</a:t>
            </a:r>
          </a:p>
          <a:p>
            <a:pPr lvl="1"/>
            <a:endParaRPr lang="en-US" dirty="0"/>
          </a:p>
          <a:p>
            <a:r>
              <a:rPr lang="en-US" dirty="0"/>
              <a:t>Be creative</a:t>
            </a:r>
          </a:p>
          <a:p>
            <a:r>
              <a:rPr lang="en-US" dirty="0"/>
              <a:t>Be strategic</a:t>
            </a:r>
          </a:p>
          <a:p>
            <a:r>
              <a:rPr lang="en-US" dirty="0"/>
              <a:t>Be willing to take risks</a:t>
            </a:r>
          </a:p>
          <a:p>
            <a:r>
              <a:rPr lang="en-US" dirty="0"/>
              <a:t>Be reliable</a:t>
            </a:r>
          </a:p>
          <a:p>
            <a:r>
              <a:rPr lang="en-US" dirty="0"/>
              <a:t>Be on message</a:t>
            </a:r>
          </a:p>
          <a:p>
            <a:r>
              <a:rPr lang="en-US" sz="2800" b="1" dirty="0"/>
              <a:t>BELIEVE!</a:t>
            </a:r>
          </a:p>
          <a:p>
            <a:endParaRPr lang="en-US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2147" y="2410709"/>
            <a:ext cx="3662640" cy="366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Still need help?</a:t>
            </a:r>
            <a:br>
              <a:rPr lang="en-US" sz="1111" dirty="0"/>
            </a:br>
            <a:br>
              <a:rPr lang="en-US" sz="1111" dirty="0"/>
            </a:br>
            <a:r>
              <a:rPr lang="en-US" sz="3200" dirty="0"/>
              <a:t>I’m here for you!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38734" y="273050"/>
            <a:ext cx="5205265" cy="585311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2800" b="1" dirty="0"/>
              <a:t>Stacey Wacknov</a:t>
            </a:r>
          </a:p>
          <a:p>
            <a:pPr algn="ctr">
              <a:buNone/>
            </a:pPr>
            <a:r>
              <a:rPr lang="en-US" sz="2800" b="1" dirty="0"/>
              <a:t>Sway Communications, LLC</a:t>
            </a:r>
          </a:p>
          <a:p>
            <a:pPr algn="ctr">
              <a:buNone/>
            </a:pPr>
            <a:r>
              <a:rPr lang="en-US" sz="2800" b="1" dirty="0"/>
              <a:t>917-279-9080</a:t>
            </a:r>
          </a:p>
          <a:p>
            <a:pPr algn="ctr">
              <a:buNone/>
            </a:pPr>
            <a:r>
              <a:rPr lang="en-US" sz="2800" b="1" dirty="0" err="1"/>
              <a:t>swacknov@gmail.com</a:t>
            </a:r>
            <a:endParaRPr lang="en-US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95</TotalTime>
  <Words>793</Words>
  <Application>Microsoft Office PowerPoint</Application>
  <PresentationFormat>On-screen Show (4:3)</PresentationFormat>
  <Paragraphs>98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Rockwell</vt:lpstr>
      <vt:lpstr>Wingdings</vt:lpstr>
      <vt:lpstr>Advantage</vt:lpstr>
      <vt:lpstr>LC vs DDS: PR 101 for Libraries</vt:lpstr>
      <vt:lpstr>Why Are We Here?</vt:lpstr>
      <vt:lpstr>What Can PR Do For You?</vt:lpstr>
      <vt:lpstr>Do Your Homework</vt:lpstr>
      <vt:lpstr>Create Your Toolkit</vt:lpstr>
      <vt:lpstr>I’m ready! Now what?</vt:lpstr>
      <vt:lpstr>Can You DDS?</vt:lpstr>
      <vt:lpstr>Still need help?  I’m here for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 vs DDS: PR 101 for Libraries</dc:title>
  <dc:creator>Stacey Wacknov</dc:creator>
  <cp:lastModifiedBy>JenniferBurke</cp:lastModifiedBy>
  <cp:revision>5</cp:revision>
  <dcterms:created xsi:type="dcterms:W3CDTF">2018-02-07T17:57:25Z</dcterms:created>
  <dcterms:modified xsi:type="dcterms:W3CDTF">2018-02-13T03:24:59Z</dcterms:modified>
</cp:coreProperties>
</file>